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87" r:id="rId5"/>
    <p:sldId id="259" r:id="rId6"/>
    <p:sldId id="260" r:id="rId7"/>
    <p:sldId id="276" r:id="rId8"/>
    <p:sldId id="261" r:id="rId9"/>
    <p:sldId id="262" r:id="rId10"/>
    <p:sldId id="277" r:id="rId11"/>
    <p:sldId id="278" r:id="rId12"/>
    <p:sldId id="279" r:id="rId13"/>
    <p:sldId id="280" r:id="rId14"/>
    <p:sldId id="263" r:id="rId15"/>
    <p:sldId id="264" r:id="rId16"/>
    <p:sldId id="265" r:id="rId17"/>
    <p:sldId id="281" r:id="rId18"/>
    <p:sldId id="266" r:id="rId19"/>
    <p:sldId id="267" r:id="rId20"/>
    <p:sldId id="268" r:id="rId21"/>
    <p:sldId id="288" r:id="rId22"/>
    <p:sldId id="270" r:id="rId23"/>
    <p:sldId id="289" r:id="rId24"/>
    <p:sldId id="273" r:id="rId25"/>
    <p:sldId id="274" r:id="rId26"/>
    <p:sldId id="28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23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2F435-194F-409E-B55F-B9AD8EF5CD5D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F8649-2CE4-4B24-B5D1-917F588F5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8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8649-2CE4-4B24-B5D1-917F588F5BA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17AA-04CD-415F-B871-954F3217CC8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F84933-3275-4D54-B419-7A230136CB1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17AA-04CD-415F-B871-954F3217CC8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4933-3275-4D54-B419-7A230136C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17AA-04CD-415F-B871-954F3217CC8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4933-3275-4D54-B419-7A230136C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CD17AA-04CD-415F-B871-954F3217CC8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5F84933-3275-4D54-B419-7A230136CB1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17AA-04CD-415F-B871-954F3217CC8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4933-3275-4D54-B419-7A230136CB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17AA-04CD-415F-B871-954F3217CC8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4933-3275-4D54-B419-7A230136CB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4933-3275-4D54-B419-7A230136CB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17AA-04CD-415F-B871-954F3217CC8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17AA-04CD-415F-B871-954F3217CC8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4933-3275-4D54-B419-7A230136CB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17AA-04CD-415F-B871-954F3217CC8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4933-3275-4D54-B419-7A230136C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CD17AA-04CD-415F-B871-954F3217CC8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F84933-3275-4D54-B419-7A230136CB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17AA-04CD-415F-B871-954F3217CC8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F84933-3275-4D54-B419-7A230136CB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CD17AA-04CD-415F-B871-954F3217CC81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5F84933-3275-4D54-B419-7A230136CB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chemeClr val="tx2">
                    <a:lumMod val="75000"/>
                  </a:schemeClr>
                </a:solidFill>
              </a:rPr>
              <a:t>Astro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Chapter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3-5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Isaac Newton, Gravity, and Orbits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Law – An object in continue in its current state of motion or rest, unless </a:t>
            </a:r>
            <a:r>
              <a:rPr lang="en-US" dirty="0" smtClean="0"/>
              <a:t>acted upon </a:t>
            </a:r>
            <a:r>
              <a:rPr lang="en-US" dirty="0"/>
              <a:t>by an outside force.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Newton’s 3 Laws of </a:t>
            </a:r>
            <a:r>
              <a:rPr lang="en-US" u="sng" dirty="0" smtClean="0">
                <a:solidFill>
                  <a:srgbClr val="FF0000"/>
                </a:solidFill>
              </a:rPr>
              <a:t>Motion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24" name="Picture 4" descr="http://static.ddmcdn.com/gif/newton-law-of-motion-force-ram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3743325" cy="3743325"/>
          </a:xfrm>
          <a:prstGeom prst="rect">
            <a:avLst/>
          </a:prstGeom>
          <a:noFill/>
        </p:spPr>
      </p:pic>
      <p:pic>
        <p:nvPicPr>
          <p:cNvPr id="30726" name="Picture 6" descr="http://teachertech.rice.edu/Participants/louviere/Newton/carandwal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657600"/>
            <a:ext cx="3867150" cy="124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Law – The force applied upon an object is proportional to the objects mass </a:t>
            </a:r>
            <a:r>
              <a:rPr lang="en-US" dirty="0" smtClean="0"/>
              <a:t>and </a:t>
            </a:r>
            <a:r>
              <a:rPr lang="en-US" dirty="0"/>
              <a:t>the acceleration experienced by the object.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Newton’s 3 Laws of Motion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the3newtonlaws.wikispaces.com/file/view/m1m2.jpg/301074596/m1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00400"/>
            <a:ext cx="4191000" cy="2550524"/>
          </a:xfrm>
          <a:prstGeom prst="rect">
            <a:avLst/>
          </a:prstGeom>
          <a:noFill/>
        </p:spPr>
      </p:pic>
      <p:pic>
        <p:nvPicPr>
          <p:cNvPr id="28676" name="Picture 4" descr="http://3.bp.blogspot.com/-6avaTyebnzg/TvDeP2Kg2XI/AAAAAAAAAlM/sl3wGIv-ft8/s1600/P8B1_clip_image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00400"/>
            <a:ext cx="4291444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Law – For every action there is an equal but opposite reaction.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Newton’s 3 Laws of </a:t>
            </a:r>
            <a:r>
              <a:rPr lang="en-US" u="sng" dirty="0" smtClean="0">
                <a:solidFill>
                  <a:srgbClr val="FF0000"/>
                </a:solidFill>
              </a:rPr>
              <a:t>Motion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s://gcps.desire2learn.com/d2l/lor/viewer/viewFile.d2lfile/6605/9151/Snap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075" y="2267053"/>
            <a:ext cx="5876925" cy="4590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is a mutual attraction between objects due to the mass that each </a:t>
            </a:r>
            <a:r>
              <a:rPr lang="en-US" dirty="0" smtClean="0"/>
              <a:t>object possesses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more massive the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object</a:t>
            </a:r>
            <a:r>
              <a:rPr lang="en-US" dirty="0"/>
              <a:t>, the more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gravitational </a:t>
            </a:r>
            <a:r>
              <a:rPr lang="en-US" dirty="0"/>
              <a:t>pull it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exerts </a:t>
            </a:r>
            <a:r>
              <a:rPr lang="en-US" dirty="0"/>
              <a:t>on all </a:t>
            </a:r>
            <a:r>
              <a:rPr lang="en-US" dirty="0" smtClean="0"/>
              <a:t>objects </a:t>
            </a:r>
          </a:p>
          <a:p>
            <a:pPr>
              <a:buNone/>
            </a:pPr>
            <a:r>
              <a:rPr lang="en-US" dirty="0" smtClean="0"/>
              <a:t>    around </a:t>
            </a:r>
            <a:r>
              <a:rPr lang="en-US" dirty="0"/>
              <a:t>it.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Newton’s Law of Universal </a:t>
            </a:r>
            <a:r>
              <a:rPr lang="en-US" u="sng" dirty="0" smtClean="0">
                <a:solidFill>
                  <a:srgbClr val="FF0000"/>
                </a:solidFill>
              </a:rPr>
              <a:t>Gravitation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580" name="Picture 4" descr="http://www.aal.lu/img/specialtopic/1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84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gravitational pull is exerted by all objects, but smaller objects will have </a:t>
            </a:r>
            <a:r>
              <a:rPr lang="en-US" dirty="0" smtClean="0"/>
              <a:t>less effect </a:t>
            </a:r>
            <a:r>
              <a:rPr lang="en-US" dirty="0"/>
              <a:t>when near to a larger object.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gravitational force exists across the vacuum of space.</a:t>
            </a:r>
          </a:p>
          <a:p>
            <a:endParaRPr lang="en-US" dirty="0"/>
          </a:p>
        </p:txBody>
      </p:sp>
      <p:pic>
        <p:nvPicPr>
          <p:cNvPr id="59394" name="Picture 2" descr="http://t1.gstatic.com/images?q=tbn:ANd9GcQcT8EfENa6ZR3aEz1pN6s0hCZ1nb-yL8d6iayuIWesmkNhVG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971800"/>
            <a:ext cx="5943600" cy="3644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Gravity </a:t>
            </a:r>
            <a:r>
              <a:rPr lang="en-US" dirty="0"/>
              <a:t>can act between very large objects across large distances, for </a:t>
            </a:r>
            <a:r>
              <a:rPr lang="en-US" dirty="0" smtClean="0"/>
              <a:t>example the </a:t>
            </a:r>
            <a:r>
              <a:rPr lang="en-US" dirty="0"/>
              <a:t>Earth and Moon pull on each other.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Sun and each of the planets pull </a:t>
            </a:r>
            <a:r>
              <a:rPr lang="en-US" dirty="0" smtClean="0"/>
              <a:t>on each </a:t>
            </a:r>
            <a:r>
              <a:rPr lang="en-US" dirty="0"/>
              <a:t>other, causing the orbital paths of the planets. </a:t>
            </a:r>
            <a:endParaRPr lang="en-US" dirty="0" smtClean="0"/>
          </a:p>
          <a:p>
            <a:r>
              <a:rPr lang="en-US" dirty="0" smtClean="0"/>
              <a:t>Gravity </a:t>
            </a:r>
            <a:r>
              <a:rPr lang="en-US" dirty="0"/>
              <a:t>between stars in </a:t>
            </a:r>
            <a:r>
              <a:rPr lang="en-US" dirty="0" smtClean="0"/>
              <a:t>our galaxy holds </a:t>
            </a:r>
            <a:r>
              <a:rPr lang="en-US" dirty="0"/>
              <a:t>the galaxy together.</a:t>
            </a:r>
          </a:p>
          <a:p>
            <a:endParaRPr lang="en-US" dirty="0"/>
          </a:p>
        </p:txBody>
      </p:sp>
      <p:pic>
        <p:nvPicPr>
          <p:cNvPr id="57346" name="Picture 2" descr="http://akeyhosting.com/cbtnewversion/topic2/images/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971800"/>
            <a:ext cx="4267200" cy="3682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Gravity </a:t>
            </a:r>
            <a:r>
              <a:rPr lang="en-US" dirty="0"/>
              <a:t>follows an inverse square relationship, where gravity between two </a:t>
            </a:r>
            <a:r>
              <a:rPr lang="en-US" dirty="0" smtClean="0"/>
              <a:t>objects increase </a:t>
            </a:r>
            <a:r>
              <a:rPr lang="en-US" dirty="0"/>
              <a:t>or decrease by the square of the distances between the two objects </a:t>
            </a:r>
            <a:r>
              <a:rPr lang="en-US" dirty="0" smtClean="0"/>
              <a:t>as </a:t>
            </a:r>
            <a:r>
              <a:rPr lang="en-US" dirty="0"/>
              <a:t>that distance changes.</a:t>
            </a:r>
          </a:p>
          <a:p>
            <a:endParaRPr lang="en-US" dirty="0"/>
          </a:p>
        </p:txBody>
      </p:sp>
      <p:pic>
        <p:nvPicPr>
          <p:cNvPr id="55298" name="Picture 2" descr="http://ouchmath.files.wordpress.com/2011/01/u6l3c1.gif?w=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25" y="2057400"/>
            <a:ext cx="8669382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important ideas exist in order to comprehend Newton’s Orbital Motion: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Newton’s Orbital </a:t>
            </a:r>
            <a:r>
              <a:rPr lang="en-US" u="sng" dirty="0" smtClean="0">
                <a:solidFill>
                  <a:srgbClr val="FF0000"/>
                </a:solidFill>
              </a:rPr>
              <a:t>Motion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dirty="0"/>
              <a:t>. An orbiting object is actually </a:t>
            </a:r>
            <a:r>
              <a:rPr lang="en-US" dirty="0" smtClean="0"/>
              <a:t>falling (accelerating</a:t>
            </a:r>
            <a:r>
              <a:rPr lang="en-US" dirty="0"/>
              <a:t>) toward the center </a:t>
            </a:r>
            <a:r>
              <a:rPr lang="en-US" dirty="0" smtClean="0"/>
              <a:t>of </a:t>
            </a:r>
            <a:r>
              <a:rPr lang="en-US" dirty="0"/>
              <a:t>the body which it is circling. 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If </a:t>
            </a:r>
            <a:r>
              <a:rPr lang="en-US" dirty="0"/>
              <a:t>in a stable orbit, the orbiting </a:t>
            </a:r>
            <a:r>
              <a:rPr lang="en-US" dirty="0" smtClean="0"/>
              <a:t>object           </a:t>
            </a:r>
            <a:r>
              <a:rPr lang="en-US" dirty="0"/>
              <a:t>continuously “misses” as it is also moving forward as it falls, due to </a:t>
            </a:r>
            <a:r>
              <a:rPr lang="en-US" dirty="0" smtClean="0"/>
              <a:t>its </a:t>
            </a:r>
            <a:r>
              <a:rPr lang="en-US" dirty="0"/>
              <a:t>tangential speed.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3250" name="Picture 2" descr="http://www.williamsclass.com/EighthScienceWork/ImagesEighth/cann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86000"/>
            <a:ext cx="3857625" cy="4153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</a:t>
            </a:r>
            <a:r>
              <a:rPr lang="en-US" dirty="0"/>
              <a:t>. Objects orbiting each other actually revolve around their mutual </a:t>
            </a:r>
            <a:r>
              <a:rPr lang="en-US" dirty="0" smtClean="0"/>
              <a:t>center of </a:t>
            </a:r>
            <a:r>
              <a:rPr lang="en-US" dirty="0"/>
              <a:t>mass.</a:t>
            </a:r>
          </a:p>
          <a:p>
            <a:endParaRPr lang="en-US" dirty="0"/>
          </a:p>
        </p:txBody>
      </p:sp>
      <p:pic>
        <p:nvPicPr>
          <p:cNvPr id="51204" name="Picture 4" descr="http://www.redorbit.com/media/uploads/2004/10/8_d7f84ec36dbfda23aff1a01e00a4b5e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7775036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birth of modern astronomy and of modern science dates from the 144 </a:t>
            </a:r>
            <a:r>
              <a:rPr lang="en-US" dirty="0" smtClean="0"/>
              <a:t>years between </a:t>
            </a:r>
            <a:r>
              <a:rPr lang="en-US" dirty="0"/>
              <a:t>Copernicus’ book (1543) and Newton’s book (1687).</a:t>
            </a:r>
          </a:p>
          <a:p>
            <a:endParaRPr lang="en-US" dirty="0"/>
          </a:p>
        </p:txBody>
      </p:sp>
      <p:pic>
        <p:nvPicPr>
          <p:cNvPr id="80898" name="Picture 2" descr="http://media.trb.com/media/photo/2011-02/106081140-06124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33883"/>
            <a:ext cx="7858125" cy="5124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1534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</a:t>
            </a:r>
            <a:r>
              <a:rPr lang="en-US" dirty="0"/>
              <a:t>. There is a difference between open and </a:t>
            </a:r>
            <a:r>
              <a:rPr lang="en-US" dirty="0" smtClean="0"/>
              <a:t> closed </a:t>
            </a:r>
            <a:r>
              <a:rPr lang="en-US" dirty="0"/>
              <a:t>orbits</a:t>
            </a:r>
          </a:p>
          <a:p>
            <a:pPr>
              <a:buNone/>
            </a:pPr>
            <a:endParaRPr lang="en-US" dirty="0" smtClean="0">
              <a:sym typeface="Wingdings"/>
            </a:endParaRPr>
          </a:p>
          <a:p>
            <a:pPr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Open </a:t>
            </a:r>
            <a:r>
              <a:rPr lang="en-US" dirty="0" smtClean="0"/>
              <a:t>Orbit (unbound): </a:t>
            </a:r>
            <a:r>
              <a:rPr lang="en-US" dirty="0"/>
              <a:t>an orbit which allows the object to escape returning to </a:t>
            </a:r>
            <a:r>
              <a:rPr lang="en-US" dirty="0" smtClean="0"/>
              <a:t>its </a:t>
            </a:r>
            <a:r>
              <a:rPr lang="en-US" dirty="0"/>
              <a:t>original starting point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Closed Orbit (bound): an orbit which returns the object to its original starting point.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38" name="Picture 2" descr="http://riscienceteachers.wikispaces.com/file/view/escapee.jpg/261970822/escap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1023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Escape </a:t>
            </a:r>
            <a:r>
              <a:rPr lang="en-US" dirty="0"/>
              <a:t>velocity is the speed needed to leave a body and achieve an open </a:t>
            </a:r>
            <a:r>
              <a:rPr lang="en-US" dirty="0" smtClean="0"/>
              <a:t>orbit, and </a:t>
            </a:r>
            <a:r>
              <a:rPr lang="en-US" dirty="0"/>
              <a:t>can be parabolic (just exactly escape velocity) or hyperbolic (greater </a:t>
            </a:r>
            <a:r>
              <a:rPr lang="en-US" dirty="0" smtClean="0"/>
              <a:t>than escape </a:t>
            </a:r>
            <a:r>
              <a:rPr lang="en-US" dirty="0"/>
              <a:t>velocity) in </a:t>
            </a:r>
            <a:r>
              <a:rPr lang="en-US" dirty="0" smtClean="0"/>
              <a:t>shape.</a:t>
            </a:r>
          </a:p>
          <a:p>
            <a:endParaRPr lang="en-US" dirty="0" smtClean="0"/>
          </a:p>
          <a:p>
            <a:r>
              <a:rPr lang="en-US" dirty="0" smtClean="0"/>
              <a:t>Circular  velocity is the speed needed to achieve a closed orbit that follows a circular path around the orbited body, and maintain a constant speed.</a:t>
            </a:r>
          </a:p>
          <a:p>
            <a:endParaRPr lang="en-US" dirty="0" smtClean="0"/>
          </a:p>
          <a:p>
            <a:r>
              <a:rPr lang="en-US" dirty="0" smtClean="0"/>
              <a:t>Any speed lower than a circular velocity, will cause the object to crash down.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://karenconnerenglishiv.wikispaces.com/file/view/escape_velocity.jpg/203852036/800x354/escape_velo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933949"/>
            <a:ext cx="4352925" cy="192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riscienceteachers.wikispaces.com/file/view/escapee.jpg/261970822/escap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71023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Elliptical </a:t>
            </a:r>
            <a:r>
              <a:rPr lang="en-US" dirty="0"/>
              <a:t>orbits are closed orbits, where the path is in the shape of an ellipse, </a:t>
            </a:r>
            <a:r>
              <a:rPr lang="en-US" dirty="0" smtClean="0"/>
              <a:t>and the </a:t>
            </a:r>
            <a:r>
              <a:rPr lang="en-US" dirty="0"/>
              <a:t>speed of the orbiting object increases as it is closest to the orbited body </a:t>
            </a:r>
            <a:r>
              <a:rPr lang="en-US" dirty="0" smtClean="0"/>
              <a:t>and decreases </a:t>
            </a:r>
            <a:r>
              <a:rPr lang="en-US" dirty="0"/>
              <a:t>as it gets farther away.</a:t>
            </a:r>
          </a:p>
          <a:p>
            <a:endParaRPr lang="en-US" dirty="0"/>
          </a:p>
        </p:txBody>
      </p:sp>
      <p:pic>
        <p:nvPicPr>
          <p:cNvPr id="38916" name="Picture 4" descr="http://www.acmecompany.com/stock_thumbnails/12305.comet_orb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6400800" cy="4647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Geosynchronous </a:t>
            </a:r>
            <a:r>
              <a:rPr lang="en-US" dirty="0"/>
              <a:t>orbits are achieved when an object orbits in such a way that </a:t>
            </a:r>
            <a:r>
              <a:rPr lang="en-US" dirty="0" smtClean="0"/>
              <a:t>it remains </a:t>
            </a:r>
            <a:r>
              <a:rPr lang="en-US" dirty="0"/>
              <a:t>above a fixed location on the orbited object.</a:t>
            </a:r>
          </a:p>
          <a:p>
            <a:endParaRPr lang="en-US" dirty="0"/>
          </a:p>
        </p:txBody>
      </p:sp>
      <p:pic>
        <p:nvPicPr>
          <p:cNvPr id="36866" name="Picture 2" descr="http://www.ssec.wisc.edu/sose/pirs/images/geo_orb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00200"/>
            <a:ext cx="4600575" cy="2591873"/>
          </a:xfrm>
          <a:prstGeom prst="rect">
            <a:avLst/>
          </a:prstGeom>
          <a:noFill/>
        </p:spPr>
      </p:pic>
      <p:pic>
        <p:nvPicPr>
          <p:cNvPr id="36868" name="Picture 4" descr="http://my.execpc.com/%7Eculp/space/satge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4899945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Newton’s </a:t>
            </a:r>
            <a:r>
              <a:rPr lang="en-US" dirty="0"/>
              <a:t>work and laws were general in nature so that they can be applied </a:t>
            </a:r>
            <a:r>
              <a:rPr lang="en-US" dirty="0" smtClean="0"/>
              <a:t>to many </a:t>
            </a:r>
            <a:r>
              <a:rPr lang="en-US" dirty="0"/>
              <a:t>situations and many conditions.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Newton’s </a:t>
            </a:r>
            <a:r>
              <a:rPr lang="en-US" u="sng" dirty="0" smtClean="0">
                <a:solidFill>
                  <a:srgbClr val="FF0000"/>
                </a:solidFill>
              </a:rPr>
              <a:t>Universe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3.bp.blogspot.com/-xEQFOFjNeXg/UDdUtaN2OaI/AAAAAAAAD5k/s7Wj4eUN6Lg/s1600/Newton.universe-review.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743200"/>
            <a:ext cx="6181725" cy="3909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They  </a:t>
            </a:r>
            <a:r>
              <a:rPr lang="en-US" dirty="0"/>
              <a:t>were also predictive so that you can use them to make calculations to </a:t>
            </a:r>
            <a:r>
              <a:rPr lang="en-US" dirty="0" smtClean="0"/>
              <a:t>figure out </a:t>
            </a:r>
            <a:r>
              <a:rPr lang="en-US" dirty="0"/>
              <a:t>how things will work in the future, and can be tested, and give a “cause </a:t>
            </a:r>
            <a:r>
              <a:rPr lang="en-US" dirty="0" smtClean="0"/>
              <a:t>and </a:t>
            </a:r>
            <a:r>
              <a:rPr lang="en-US" dirty="0"/>
              <a:t>effect” relationship.</a:t>
            </a:r>
          </a:p>
          <a:p>
            <a:endParaRPr lang="en-US" dirty="0"/>
          </a:p>
        </p:txBody>
      </p:sp>
      <p:pic>
        <p:nvPicPr>
          <p:cNvPr id="34818" name="Picture 2" descr="http://zarkauthor.typepad.com/.a/6a00e5500940a98834015432744c7c970c-5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5876925" cy="4410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all occurred during the climax of the Renaissance (the time of major </a:t>
            </a:r>
            <a:r>
              <a:rPr lang="en-US" dirty="0" smtClean="0"/>
              <a:t>changes or </a:t>
            </a:r>
            <a:r>
              <a:rPr lang="en-US" dirty="0"/>
              <a:t>“rebirth” of culture and art)</a:t>
            </a:r>
          </a:p>
          <a:p>
            <a:endParaRPr lang="en-US" dirty="0"/>
          </a:p>
        </p:txBody>
      </p:sp>
      <p:pic>
        <p:nvPicPr>
          <p:cNvPr id="69634" name="Picture 2" descr="http://upload.wikimedia.org/wikipedia/commons/0/0f/BASSEN,_Bartholomeus_van,_Renaissance_Interior_with_Banqueters,_1618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6013"/>
            <a:ext cx="7477125" cy="5251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http://atropos.as.arizona.edu/aiz/teaching/nats102/images/science_bir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999"/>
            <a:ext cx="9144000" cy="5962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While </a:t>
            </a:r>
            <a:r>
              <a:rPr lang="en-US" dirty="0"/>
              <a:t>Copernicus resolved the “place of the Earth,” </a:t>
            </a:r>
            <a:r>
              <a:rPr lang="en-US" dirty="0" err="1"/>
              <a:t>Kepler</a:t>
            </a:r>
            <a:r>
              <a:rPr lang="en-US" dirty="0"/>
              <a:t> only partially </a:t>
            </a:r>
            <a:r>
              <a:rPr lang="en-US" dirty="0" smtClean="0"/>
              <a:t>solved the </a:t>
            </a:r>
            <a:r>
              <a:rPr lang="en-US" dirty="0"/>
              <a:t>problem of planetary motion.</a:t>
            </a:r>
          </a:p>
          <a:p>
            <a:r>
              <a:rPr lang="en-US" dirty="0" smtClean="0"/>
              <a:t>Galileo </a:t>
            </a:r>
            <a:r>
              <a:rPr lang="en-US" dirty="0"/>
              <a:t>continued the progress, but did not finish the work</a:t>
            </a:r>
          </a:p>
          <a:p>
            <a:endParaRPr lang="en-US" dirty="0"/>
          </a:p>
        </p:txBody>
      </p:sp>
      <p:pic>
        <p:nvPicPr>
          <p:cNvPr id="4" name="Picture 4" descr="http://mrgrayhistory.wikispaces.com/file/view/Scientific_Revolution_-_Thinkers.jpg/245563511/Scientific_Revolution_-_Thin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159000"/>
            <a:ext cx="5638800" cy="469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3048000" cy="2743200"/>
          </a:xfrm>
        </p:spPr>
        <p:txBody>
          <a:bodyPr/>
          <a:lstStyle/>
          <a:p>
            <a:r>
              <a:rPr lang="en-US" dirty="0" smtClean="0"/>
              <a:t>Newton </a:t>
            </a:r>
            <a:r>
              <a:rPr lang="en-US" dirty="0"/>
              <a:t>finished the work of figuring out how the planets </a:t>
            </a:r>
            <a:r>
              <a:rPr lang="en-US" dirty="0" smtClean="0"/>
              <a:t>move.</a:t>
            </a:r>
            <a:endParaRPr lang="en-US" dirty="0"/>
          </a:p>
        </p:txBody>
      </p:sp>
      <p:pic>
        <p:nvPicPr>
          <p:cNvPr id="65542" name="Picture 6" descr="http://patternizer.files.wordpress.com/2010/07/newton_optics1.jpg?w=6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5276850" cy="6859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Born </a:t>
            </a:r>
            <a:r>
              <a:rPr lang="en-US" dirty="0"/>
              <a:t>December 25, 1642 in </a:t>
            </a:r>
            <a:r>
              <a:rPr lang="en-US" dirty="0" err="1"/>
              <a:t>Woolsthorpe</a:t>
            </a:r>
            <a:r>
              <a:rPr lang="en-US" dirty="0"/>
              <a:t>, England</a:t>
            </a:r>
          </a:p>
          <a:p>
            <a:endParaRPr lang="en-US" dirty="0"/>
          </a:p>
          <a:p>
            <a:r>
              <a:rPr lang="en-US" dirty="0" smtClean="0"/>
              <a:t>From </a:t>
            </a:r>
            <a:r>
              <a:rPr lang="en-US" dirty="0"/>
              <a:t>a farming family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Showed </a:t>
            </a:r>
            <a:r>
              <a:rPr lang="en-US" dirty="0"/>
              <a:t>academic promise from an early age and was sent to Trinity College by </a:t>
            </a:r>
            <a:r>
              <a:rPr lang="en-US" dirty="0" smtClean="0"/>
              <a:t>his uncle</a:t>
            </a:r>
            <a:r>
              <a:rPr lang="en-US" dirty="0"/>
              <a:t>, and while there studied math and physics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Isaac </a:t>
            </a:r>
            <a:r>
              <a:rPr lang="en-US" u="sng" dirty="0" smtClean="0">
                <a:solidFill>
                  <a:srgbClr val="FF0000"/>
                </a:solidFill>
              </a:rPr>
              <a:t>Newton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www.trinity.ox.ac.uk/media/alumni%20pages/Gaudy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19600"/>
            <a:ext cx="4657725" cy="2181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r>
              <a:rPr lang="en-US" dirty="0" smtClean="0"/>
              <a:t>During </a:t>
            </a:r>
            <a:r>
              <a:rPr lang="en-US" dirty="0"/>
              <a:t>the plagues of 1665-1666, Newton returned home and it was during </a:t>
            </a:r>
            <a:r>
              <a:rPr lang="en-US" dirty="0" smtClean="0"/>
              <a:t>those years </a:t>
            </a:r>
            <a:r>
              <a:rPr lang="en-US" dirty="0"/>
              <a:t>that most of his discoveries were made, including inventing calculus.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years after were spent refining these ideas.</a:t>
            </a:r>
          </a:p>
          <a:p>
            <a:endParaRPr lang="en-US" dirty="0"/>
          </a:p>
        </p:txBody>
      </p:sp>
      <p:pic>
        <p:nvPicPr>
          <p:cNvPr id="63490" name="Picture 2" descr="https://static.prtst.net/asset-proxy/3fcb0c92634c7ef7d23ce56bd6e16aa7e9d63d23/687474703a2f2f7777772e74686563757063616b65626c6f672e636f6d2f77702d636f6e74656e742f75706c6f6164732f323031312f30372f4d6174682d616e642d506879736963732d43757063616b65732e6a7067/http:/www.thecupcakeblog.com/wp-content/uploads/2011/07/Math-and-Physics-Cupcak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3810000" cy="2876259"/>
          </a:xfrm>
          <a:prstGeom prst="rect">
            <a:avLst/>
          </a:prstGeom>
          <a:noFill/>
        </p:spPr>
      </p:pic>
      <p:pic>
        <p:nvPicPr>
          <p:cNvPr id="63492" name="Picture 4" descr="http://www.holoscience.com/wp/wp-content/uploads/2012/11/Maths-aint-Physic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9525" y="2667000"/>
            <a:ext cx="5343523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Newton </a:t>
            </a:r>
            <a:r>
              <a:rPr lang="en-US" dirty="0"/>
              <a:t>used the work of his predecessors to come up with and </a:t>
            </a:r>
            <a:r>
              <a:rPr lang="en-US" dirty="0" smtClean="0"/>
              <a:t>experimentally prove </a:t>
            </a:r>
            <a:r>
              <a:rPr lang="en-US" dirty="0"/>
              <a:t>his </a:t>
            </a:r>
            <a:r>
              <a:rPr lang="en-US" dirty="0" smtClean="0"/>
              <a:t>three </a:t>
            </a:r>
            <a:r>
              <a:rPr lang="en-US" dirty="0"/>
              <a:t>laws of motion and the law of universal gravitation.</a:t>
            </a:r>
          </a:p>
          <a:p>
            <a:endParaRPr lang="en-US" dirty="0"/>
          </a:p>
        </p:txBody>
      </p:sp>
      <p:pic>
        <p:nvPicPr>
          <p:cNvPr id="61442" name="Picture 2" descr="http://t3.gstatic.com/images?q=tbn:ANd9GcRC0XaZiFbvIVr4sCFg-DdnCEQfMGlHaJ7VN-sal37UGBLhK2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3106168" cy="4572000"/>
          </a:xfrm>
          <a:prstGeom prst="rect">
            <a:avLst/>
          </a:prstGeom>
          <a:noFill/>
        </p:spPr>
      </p:pic>
      <p:pic>
        <p:nvPicPr>
          <p:cNvPr id="61444" name="Picture 4" descr="http://t1.gstatic.com/images?q=tbn:ANd9GcSuMuOIXG11xLu3PnvfKELjAWRarh2VAUusiVskGK-0nxCUX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514600"/>
            <a:ext cx="4694833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783</Words>
  <Application>Microsoft Office PowerPoint</Application>
  <PresentationFormat>On-screen Show (4:3)</PresentationFormat>
  <Paragraphs>87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Paper</vt:lpstr>
      <vt:lpstr>Isaac Newton, Gravity, and Orbits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Isaac Newton</vt:lpstr>
      <vt:lpstr>PowerPoint Presentation</vt:lpstr>
      <vt:lpstr>PowerPoint Presentation</vt:lpstr>
      <vt:lpstr>Newton’s 3 Laws of Motion</vt:lpstr>
      <vt:lpstr>Newton’s 3 Laws of Motion</vt:lpstr>
      <vt:lpstr>Newton’s 3 Laws of Motion</vt:lpstr>
      <vt:lpstr>Newton’s Law of Universal Gravitation</vt:lpstr>
      <vt:lpstr>PowerPoint Presentation</vt:lpstr>
      <vt:lpstr>PowerPoint Presentation</vt:lpstr>
      <vt:lpstr>PowerPoint Presentation</vt:lpstr>
      <vt:lpstr>Newton’s Orbital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Newton’s Universe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Isaac Newton, Gravity, and Orbits</dc:title>
  <dc:creator>Preferred Customer</dc:creator>
  <cp:lastModifiedBy>Windows User</cp:lastModifiedBy>
  <cp:revision>10</cp:revision>
  <dcterms:created xsi:type="dcterms:W3CDTF">2013-03-03T16:38:12Z</dcterms:created>
  <dcterms:modified xsi:type="dcterms:W3CDTF">2013-03-04T19:44:15Z</dcterms:modified>
</cp:coreProperties>
</file>